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404" r:id="rId3"/>
    <p:sldId id="305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6" r:id="rId15"/>
    <p:sldId id="398" r:id="rId16"/>
    <p:sldId id="399" r:id="rId17"/>
    <p:sldId id="400" r:id="rId18"/>
    <p:sldId id="401" r:id="rId19"/>
    <p:sldId id="402" r:id="rId20"/>
    <p:sldId id="406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  <a:srgbClr val="013581"/>
    <a:srgbClr val="646E74"/>
    <a:srgbClr val="557374"/>
    <a:srgbClr val="647374"/>
    <a:srgbClr val="777374"/>
    <a:srgbClr val="868686"/>
    <a:srgbClr val="5F5F5F"/>
    <a:srgbClr val="BA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8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4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7375E"/>
                </a:solidFill>
              </a:defRPr>
            </a:pPr>
            <a:r>
              <a:rPr lang="en-US" dirty="0">
                <a:solidFill>
                  <a:srgbClr val="17375E"/>
                </a:solidFill>
              </a:rPr>
              <a:t>UArctic member institutions </a:t>
            </a:r>
            <a:r>
              <a:rPr lang="en-US" dirty="0" smtClean="0">
                <a:solidFill>
                  <a:srgbClr val="17375E"/>
                </a:solidFill>
              </a:rPr>
              <a:t/>
            </a:r>
            <a:br>
              <a:rPr lang="en-US" dirty="0" smtClean="0">
                <a:solidFill>
                  <a:srgbClr val="17375E"/>
                </a:solidFill>
              </a:rPr>
            </a:br>
            <a:r>
              <a:rPr lang="en-US" dirty="0" smtClean="0">
                <a:solidFill>
                  <a:srgbClr val="17375E"/>
                </a:solidFill>
              </a:rPr>
              <a:t>in </a:t>
            </a:r>
            <a:r>
              <a:rPr lang="en-US" dirty="0">
                <a:solidFill>
                  <a:srgbClr val="17375E"/>
                </a:solidFill>
              </a:rPr>
              <a:t>Barents </a:t>
            </a:r>
            <a:r>
              <a:rPr lang="en-US" dirty="0" smtClean="0">
                <a:solidFill>
                  <a:srgbClr val="17375E"/>
                </a:solidFill>
              </a:rPr>
              <a:t>region (33)</a:t>
            </a:r>
            <a:endParaRPr lang="en-US" dirty="0">
              <a:solidFill>
                <a:srgbClr val="17375E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306238700750423E-2"/>
          <c:y val="0.24376828500536976"/>
          <c:w val="0.57769995253052686"/>
          <c:h val="0.70607771975953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Membership fees in number of Russian member institutions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Finland</c:v>
                </c:pt>
                <c:pt idx="1">
                  <c:v>Norway</c:v>
                </c:pt>
                <c:pt idx="2">
                  <c:v>Russia</c:v>
                </c:pt>
                <c:pt idx="3">
                  <c:v>Sweden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40730827887805"/>
          <c:y val="0.30667236087014738"/>
          <c:w val="0.3326951045843391"/>
          <c:h val="0.62616406818995418"/>
        </c:manualLayout>
      </c:layout>
      <c:overlay val="0"/>
      <c:txPr>
        <a:bodyPr/>
        <a:lstStyle/>
        <a:p>
          <a:pPr>
            <a:defRPr>
              <a:solidFill>
                <a:srgbClr val="17375E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9EAA7-14F9-44D9-B0D8-6F0B79D25C50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71423-B648-452D-ACB8-5068561B0FED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Mission: strengthening academic cooperation in the Barents Region and creating a regional educational space</a:t>
          </a:r>
        </a:p>
      </dgm:t>
    </dgm:pt>
    <dgm:pt modelId="{18B6A4E0-40C5-49B5-AC47-C2D419457427}" type="parTrans" cxnId="{2101C51F-BD6B-4CF0-8A3F-98744A65752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C0CAD53B-499F-4779-8D4F-37F2B81EEDD5}" type="sibTrans" cxnId="{2101C51F-BD6B-4CF0-8A3F-98744A65752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D17AD5D-2BA2-4A1A-A1F1-4FCB793E8D1B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Tool for regional policy  development in the sphere of education and research</a:t>
          </a:r>
        </a:p>
      </dgm:t>
    </dgm:pt>
    <dgm:pt modelId="{33BF9D11-D10B-439E-9208-3EFDDAE492FB}" type="parTrans" cxnId="{8D519EE6-9CAB-48E0-BC9A-20145987C74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A0FC51A6-2224-4755-925D-4A4C358B2299}" type="sibTrans" cxnId="{8D519EE6-9CAB-48E0-BC9A-20145987C74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B0BC527-EFEA-4171-BB45-D075F61EAB67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Providing expertise for regional development through advanced research and educating high-skilled graduates</a:t>
          </a:r>
        </a:p>
      </dgm:t>
    </dgm:pt>
    <dgm:pt modelId="{DC612A79-5D76-4623-9270-80FFF9E1C358}" type="parTrans" cxnId="{609BEDBE-2153-4FB1-B464-697D068676F1}">
      <dgm:prSet/>
      <dgm:spPr/>
      <dgm:t>
        <a:bodyPr/>
        <a:lstStyle/>
        <a:p>
          <a:endParaRPr lang="ru-RU"/>
        </a:p>
      </dgm:t>
    </dgm:pt>
    <dgm:pt modelId="{BB7C59C7-BA38-436D-B911-02CB525817B3}" type="sibTrans" cxnId="{609BEDBE-2153-4FB1-B464-697D068676F1}">
      <dgm:prSet/>
      <dgm:spPr/>
      <dgm:t>
        <a:bodyPr/>
        <a:lstStyle/>
        <a:p>
          <a:endParaRPr lang="ru-RU"/>
        </a:p>
      </dgm:t>
    </dgm:pt>
    <dgm:pt modelId="{A89643EB-A5DC-4A54-B64D-6629B05564F3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Networked-based activities of BEAR universities and research institutions</a:t>
          </a:r>
        </a:p>
      </dgm:t>
    </dgm:pt>
    <dgm:pt modelId="{9A89192A-FF49-4D93-8F1C-C897F4AB664A}" type="sibTrans" cxnId="{31E06FD3-0B65-4581-A31B-5D9FA6080E3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5AA1510-2E76-4432-B8D9-71D568621FF1}" type="parTrans" cxnId="{31E06FD3-0B65-4581-A31B-5D9FA6080E3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1E7A426-60E7-4BF9-82A5-A7BC665A7C73}" type="pres">
      <dgm:prSet presAssocID="{0219EAA7-14F9-44D9-B0D8-6F0B79D25C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EB7D2-E59D-447B-A4CB-54921F3CE9C4}" type="pres">
      <dgm:prSet presAssocID="{0219EAA7-14F9-44D9-B0D8-6F0B79D25C50}" presName="fgShape" presStyleLbl="fgShp" presStyleIdx="0" presStyleCnt="1" custLinFactNeighborX="870" custLinFactNeighborY="11229"/>
      <dgm:spPr/>
    </dgm:pt>
    <dgm:pt modelId="{AEE17CDF-409A-4AF3-9241-03C537951BB9}" type="pres">
      <dgm:prSet presAssocID="{0219EAA7-14F9-44D9-B0D8-6F0B79D25C50}" presName="linComp" presStyleCnt="0"/>
      <dgm:spPr/>
    </dgm:pt>
    <dgm:pt modelId="{47899775-EDEE-4BF2-A953-7F49E4412514}" type="pres">
      <dgm:prSet presAssocID="{A89643EB-A5DC-4A54-B64D-6629B05564F3}" presName="compNode" presStyleCnt="0"/>
      <dgm:spPr/>
    </dgm:pt>
    <dgm:pt modelId="{D13B7609-005C-4D33-A9FA-A229FC6B7081}" type="pres">
      <dgm:prSet presAssocID="{A89643EB-A5DC-4A54-B64D-6629B05564F3}" presName="bkgdShape" presStyleLbl="node1" presStyleIdx="0" presStyleCnt="4"/>
      <dgm:spPr/>
      <dgm:t>
        <a:bodyPr/>
        <a:lstStyle/>
        <a:p>
          <a:endParaRPr lang="ru-RU"/>
        </a:p>
      </dgm:t>
    </dgm:pt>
    <dgm:pt modelId="{63DA2E0E-0E7B-410C-B293-2EF1C011FAE0}" type="pres">
      <dgm:prSet presAssocID="{A89643EB-A5DC-4A54-B64D-6629B05564F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BE4E-B518-4AC7-A70C-91BDE085E64B}" type="pres">
      <dgm:prSet presAssocID="{A89643EB-A5DC-4A54-B64D-6629B05564F3}" presName="invisiNode" presStyleLbl="node1" presStyleIdx="0" presStyleCnt="4"/>
      <dgm:spPr/>
    </dgm:pt>
    <dgm:pt modelId="{3D6F4E5B-E69E-4F66-BF0B-B240C5918DDC}" type="pres">
      <dgm:prSet presAssocID="{A89643EB-A5DC-4A54-B64D-6629B05564F3}" presName="imagNode" presStyleLbl="fgImgPlace1" presStyleIdx="0" presStyleCnt="4" custLinFactNeighborY="-647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6016" b="-39294"/>
          </a:stretch>
        </a:blipFill>
      </dgm:spPr>
      <dgm:t>
        <a:bodyPr/>
        <a:lstStyle/>
        <a:p>
          <a:endParaRPr lang="ru-RU"/>
        </a:p>
      </dgm:t>
    </dgm:pt>
    <dgm:pt modelId="{AC6D0A24-D45F-4D9B-B480-2F8BD60CCB3A}" type="pres">
      <dgm:prSet presAssocID="{9A89192A-FF49-4D93-8F1C-C897F4AB66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2A75BC-5C47-4BB5-AA9C-3A560D220919}" type="pres">
      <dgm:prSet presAssocID="{96B71423-B648-452D-ACB8-5068561B0FED}" presName="compNode" presStyleCnt="0"/>
      <dgm:spPr/>
    </dgm:pt>
    <dgm:pt modelId="{CF832C05-BEDD-455B-B8CB-EFAB2AC999DF}" type="pres">
      <dgm:prSet presAssocID="{96B71423-B648-452D-ACB8-5068561B0FED}" presName="bkgdShape" presStyleLbl="node1" presStyleIdx="1" presStyleCnt="4"/>
      <dgm:spPr/>
      <dgm:t>
        <a:bodyPr/>
        <a:lstStyle/>
        <a:p>
          <a:endParaRPr lang="ru-RU"/>
        </a:p>
      </dgm:t>
    </dgm:pt>
    <dgm:pt modelId="{520D4C57-54F2-4434-9D85-8451A5E51575}" type="pres">
      <dgm:prSet presAssocID="{96B71423-B648-452D-ACB8-5068561B0FE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0A04D-F059-4B73-B7EA-1ADE7C0653CE}" type="pres">
      <dgm:prSet presAssocID="{96B71423-B648-452D-ACB8-5068561B0FED}" presName="invisiNode" presStyleLbl="node1" presStyleIdx="1" presStyleCnt="4"/>
      <dgm:spPr/>
    </dgm:pt>
    <dgm:pt modelId="{6A8A2F34-85EC-493D-9A39-7203418A7F2E}" type="pres">
      <dgm:prSet presAssocID="{96B71423-B648-452D-ACB8-5068561B0FED}" presName="imagNode" presStyleLbl="fgImgPlace1" presStyleIdx="1" presStyleCnt="4" custLinFactNeighborY="-64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CE6F084-BBE0-4AC7-9E7B-51E68B45A7D8}" type="pres">
      <dgm:prSet presAssocID="{C0CAD53B-499F-4779-8D4F-37F2B81EED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10A17C-E476-416A-B4FF-222B564197C8}" type="pres">
      <dgm:prSet presAssocID="{4D17AD5D-2BA2-4A1A-A1F1-4FCB793E8D1B}" presName="compNode" presStyleCnt="0"/>
      <dgm:spPr/>
    </dgm:pt>
    <dgm:pt modelId="{7B1AEC00-935B-4FA6-ABA8-EB1BF0E521BB}" type="pres">
      <dgm:prSet presAssocID="{4D17AD5D-2BA2-4A1A-A1F1-4FCB793E8D1B}" presName="bkgdShape" presStyleLbl="node1" presStyleIdx="2" presStyleCnt="4" custLinFactNeighborX="744" custLinFactNeighborY="2646"/>
      <dgm:spPr/>
      <dgm:t>
        <a:bodyPr/>
        <a:lstStyle/>
        <a:p>
          <a:endParaRPr lang="ru-RU"/>
        </a:p>
      </dgm:t>
    </dgm:pt>
    <dgm:pt modelId="{7049EDD5-172B-429E-ACA9-7D40282AD6FD}" type="pres">
      <dgm:prSet presAssocID="{4D17AD5D-2BA2-4A1A-A1F1-4FCB793E8D1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52CC4-4EF7-46B7-978F-69FD44ED0B1E}" type="pres">
      <dgm:prSet presAssocID="{4D17AD5D-2BA2-4A1A-A1F1-4FCB793E8D1B}" presName="invisiNode" presStyleLbl="node1" presStyleIdx="2" presStyleCnt="4"/>
      <dgm:spPr/>
    </dgm:pt>
    <dgm:pt modelId="{46276F09-59B9-4211-B316-06B4170FE856}" type="pres">
      <dgm:prSet presAssocID="{4D17AD5D-2BA2-4A1A-A1F1-4FCB793E8D1B}" presName="imagNode" presStyleLbl="fgImgPlace1" presStyleIdx="2" presStyleCnt="4" custLinFactNeighborY="-6475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16" t="-10537" r="-21284" b="-10317"/>
          </a:stretch>
        </a:blipFill>
      </dgm:spPr>
      <dgm:t>
        <a:bodyPr/>
        <a:lstStyle/>
        <a:p>
          <a:endParaRPr lang="ru-RU"/>
        </a:p>
      </dgm:t>
    </dgm:pt>
    <dgm:pt modelId="{BBDC7A8D-4033-4D3B-AECC-1894AA2220BA}" type="pres">
      <dgm:prSet presAssocID="{A0FC51A6-2224-4755-925D-4A4C358B22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79C581-26F0-426B-9643-08811B983776}" type="pres">
      <dgm:prSet presAssocID="{2B0BC527-EFEA-4171-BB45-D075F61EAB67}" presName="compNode" presStyleCnt="0"/>
      <dgm:spPr/>
    </dgm:pt>
    <dgm:pt modelId="{E22536F7-1F27-49AB-B17B-FF0B82956422}" type="pres">
      <dgm:prSet presAssocID="{2B0BC527-EFEA-4171-BB45-D075F61EAB67}" presName="bkgdShape" presStyleLbl="node1" presStyleIdx="3" presStyleCnt="4"/>
      <dgm:spPr/>
      <dgm:t>
        <a:bodyPr/>
        <a:lstStyle/>
        <a:p>
          <a:endParaRPr lang="ru-RU"/>
        </a:p>
      </dgm:t>
    </dgm:pt>
    <dgm:pt modelId="{2DB00876-4265-4591-BFBA-1CE9A7A5B6CA}" type="pres">
      <dgm:prSet presAssocID="{2B0BC527-EFEA-4171-BB45-D075F61EAB6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C3AA4-B95F-41A6-B8B2-4D2DC6AB9458}" type="pres">
      <dgm:prSet presAssocID="{2B0BC527-EFEA-4171-BB45-D075F61EAB67}" presName="invisiNode" presStyleLbl="node1" presStyleIdx="3" presStyleCnt="4"/>
      <dgm:spPr/>
    </dgm:pt>
    <dgm:pt modelId="{B2D2915D-C171-4897-862C-A2E75976CA55}" type="pres">
      <dgm:prSet presAssocID="{2B0BC527-EFEA-4171-BB45-D075F61EAB67}" presName="imagNode" presStyleLbl="fgImgPlace1" presStyleIdx="3" presStyleCnt="4" custLinFactNeighborY="-647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83" t="8707" r="-1317" b="-23488"/>
          </a:stretch>
        </a:blipFill>
      </dgm:spPr>
      <dgm:t>
        <a:bodyPr/>
        <a:lstStyle/>
        <a:p>
          <a:endParaRPr lang="ru-RU"/>
        </a:p>
      </dgm:t>
    </dgm:pt>
  </dgm:ptLst>
  <dgm:cxnLst>
    <dgm:cxn modelId="{8DEC4E83-55B7-4296-B070-10A44AF52A38}" type="presOf" srcId="{96B71423-B648-452D-ACB8-5068561B0FED}" destId="{CF832C05-BEDD-455B-B8CB-EFAB2AC999DF}" srcOrd="0" destOrd="0" presId="urn:microsoft.com/office/officeart/2005/8/layout/hList7"/>
    <dgm:cxn modelId="{CF0C0F0D-B795-4750-BF74-F1538C7D3A47}" type="presOf" srcId="{0219EAA7-14F9-44D9-B0D8-6F0B79D25C50}" destId="{21E7A426-60E7-4BF9-82A5-A7BC665A7C73}" srcOrd="0" destOrd="0" presId="urn:microsoft.com/office/officeart/2005/8/layout/hList7"/>
    <dgm:cxn modelId="{8D519EE6-9CAB-48E0-BC9A-20145987C74E}" srcId="{0219EAA7-14F9-44D9-B0D8-6F0B79D25C50}" destId="{4D17AD5D-2BA2-4A1A-A1F1-4FCB793E8D1B}" srcOrd="2" destOrd="0" parTransId="{33BF9D11-D10B-439E-9208-3EFDDAE492FB}" sibTransId="{A0FC51A6-2224-4755-925D-4A4C358B2299}"/>
    <dgm:cxn modelId="{2AFC90BE-D752-4141-AB4E-573FA33BEA75}" type="presOf" srcId="{A89643EB-A5DC-4A54-B64D-6629B05564F3}" destId="{63DA2E0E-0E7B-410C-B293-2EF1C011FAE0}" srcOrd="1" destOrd="0" presId="urn:microsoft.com/office/officeart/2005/8/layout/hList7"/>
    <dgm:cxn modelId="{7A383A6E-8A96-4E28-9296-BEBFAEB5829B}" type="presOf" srcId="{4D17AD5D-2BA2-4A1A-A1F1-4FCB793E8D1B}" destId="{7049EDD5-172B-429E-ACA9-7D40282AD6FD}" srcOrd="1" destOrd="0" presId="urn:microsoft.com/office/officeart/2005/8/layout/hList7"/>
    <dgm:cxn modelId="{AF7015C1-73AE-4992-BF2D-5D5EE35F4FA1}" type="presOf" srcId="{2B0BC527-EFEA-4171-BB45-D075F61EAB67}" destId="{E22536F7-1F27-49AB-B17B-FF0B82956422}" srcOrd="0" destOrd="0" presId="urn:microsoft.com/office/officeart/2005/8/layout/hList7"/>
    <dgm:cxn modelId="{31E06FD3-0B65-4581-A31B-5D9FA6080E3D}" srcId="{0219EAA7-14F9-44D9-B0D8-6F0B79D25C50}" destId="{A89643EB-A5DC-4A54-B64D-6629B05564F3}" srcOrd="0" destOrd="0" parTransId="{15AA1510-2E76-4432-B8D9-71D568621FF1}" sibTransId="{9A89192A-FF49-4D93-8F1C-C897F4AB664A}"/>
    <dgm:cxn modelId="{0A92A695-F4CC-4392-A7AE-8E49821733A5}" type="presOf" srcId="{4D17AD5D-2BA2-4A1A-A1F1-4FCB793E8D1B}" destId="{7B1AEC00-935B-4FA6-ABA8-EB1BF0E521BB}" srcOrd="0" destOrd="0" presId="urn:microsoft.com/office/officeart/2005/8/layout/hList7"/>
    <dgm:cxn modelId="{2101C51F-BD6B-4CF0-8A3F-98744A657528}" srcId="{0219EAA7-14F9-44D9-B0D8-6F0B79D25C50}" destId="{96B71423-B648-452D-ACB8-5068561B0FED}" srcOrd="1" destOrd="0" parTransId="{18B6A4E0-40C5-49B5-AC47-C2D419457427}" sibTransId="{C0CAD53B-499F-4779-8D4F-37F2B81EEDD5}"/>
    <dgm:cxn modelId="{633F8003-9C2B-4774-8E70-DF419D5FBADC}" type="presOf" srcId="{2B0BC527-EFEA-4171-BB45-D075F61EAB67}" destId="{2DB00876-4265-4591-BFBA-1CE9A7A5B6CA}" srcOrd="1" destOrd="0" presId="urn:microsoft.com/office/officeart/2005/8/layout/hList7"/>
    <dgm:cxn modelId="{C9E20B95-9CC1-4DB8-9DBC-E00281ADEAB8}" type="presOf" srcId="{A0FC51A6-2224-4755-925D-4A4C358B2299}" destId="{BBDC7A8D-4033-4D3B-AECC-1894AA2220BA}" srcOrd="0" destOrd="0" presId="urn:microsoft.com/office/officeart/2005/8/layout/hList7"/>
    <dgm:cxn modelId="{39C33B4D-45F8-4910-A22E-1E514E3668FD}" type="presOf" srcId="{A89643EB-A5DC-4A54-B64D-6629B05564F3}" destId="{D13B7609-005C-4D33-A9FA-A229FC6B7081}" srcOrd="0" destOrd="0" presId="urn:microsoft.com/office/officeart/2005/8/layout/hList7"/>
    <dgm:cxn modelId="{41C1AE7E-B92A-4373-8972-D76460537CB1}" type="presOf" srcId="{96B71423-B648-452D-ACB8-5068561B0FED}" destId="{520D4C57-54F2-4434-9D85-8451A5E51575}" srcOrd="1" destOrd="0" presId="urn:microsoft.com/office/officeart/2005/8/layout/hList7"/>
    <dgm:cxn modelId="{8B75E238-82E1-49A8-BF89-9BDAE5E97B12}" type="presOf" srcId="{C0CAD53B-499F-4779-8D4F-37F2B81EEDD5}" destId="{3CE6F084-BBE0-4AC7-9E7B-51E68B45A7D8}" srcOrd="0" destOrd="0" presId="urn:microsoft.com/office/officeart/2005/8/layout/hList7"/>
    <dgm:cxn modelId="{A5809498-D9D9-4108-8254-EE20C81E8165}" type="presOf" srcId="{9A89192A-FF49-4D93-8F1C-C897F4AB664A}" destId="{AC6D0A24-D45F-4D9B-B480-2F8BD60CCB3A}" srcOrd="0" destOrd="0" presId="urn:microsoft.com/office/officeart/2005/8/layout/hList7"/>
    <dgm:cxn modelId="{609BEDBE-2153-4FB1-B464-697D068676F1}" srcId="{0219EAA7-14F9-44D9-B0D8-6F0B79D25C50}" destId="{2B0BC527-EFEA-4171-BB45-D075F61EAB67}" srcOrd="3" destOrd="0" parTransId="{DC612A79-5D76-4623-9270-80FFF9E1C358}" sibTransId="{BB7C59C7-BA38-436D-B911-02CB525817B3}"/>
    <dgm:cxn modelId="{27C067D3-3F6E-47F6-9969-2896EA0525AE}" type="presParOf" srcId="{21E7A426-60E7-4BF9-82A5-A7BC665A7C73}" destId="{AF9EB7D2-E59D-447B-A4CB-54921F3CE9C4}" srcOrd="0" destOrd="0" presId="urn:microsoft.com/office/officeart/2005/8/layout/hList7"/>
    <dgm:cxn modelId="{41CCBA18-9F13-4EF3-B690-277A37677DC7}" type="presParOf" srcId="{21E7A426-60E7-4BF9-82A5-A7BC665A7C73}" destId="{AEE17CDF-409A-4AF3-9241-03C537951BB9}" srcOrd="1" destOrd="0" presId="urn:microsoft.com/office/officeart/2005/8/layout/hList7"/>
    <dgm:cxn modelId="{1770F838-87F8-4B8C-BEF2-BBE59EDF0918}" type="presParOf" srcId="{AEE17CDF-409A-4AF3-9241-03C537951BB9}" destId="{47899775-EDEE-4BF2-A953-7F49E4412514}" srcOrd="0" destOrd="0" presId="urn:microsoft.com/office/officeart/2005/8/layout/hList7"/>
    <dgm:cxn modelId="{C1028247-7FF1-4408-9226-F9C063497738}" type="presParOf" srcId="{47899775-EDEE-4BF2-A953-7F49E4412514}" destId="{D13B7609-005C-4D33-A9FA-A229FC6B7081}" srcOrd="0" destOrd="0" presId="urn:microsoft.com/office/officeart/2005/8/layout/hList7"/>
    <dgm:cxn modelId="{16A467F5-01DF-48E6-9127-3DC145CDE39A}" type="presParOf" srcId="{47899775-EDEE-4BF2-A953-7F49E4412514}" destId="{63DA2E0E-0E7B-410C-B293-2EF1C011FAE0}" srcOrd="1" destOrd="0" presId="urn:microsoft.com/office/officeart/2005/8/layout/hList7"/>
    <dgm:cxn modelId="{9DFBCC66-992F-4FA9-8863-A7A2E3121D16}" type="presParOf" srcId="{47899775-EDEE-4BF2-A953-7F49E4412514}" destId="{8849BE4E-B518-4AC7-A70C-91BDE085E64B}" srcOrd="2" destOrd="0" presId="urn:microsoft.com/office/officeart/2005/8/layout/hList7"/>
    <dgm:cxn modelId="{A98DDBFB-7FF4-4D9E-9F20-F9574ECD2EF5}" type="presParOf" srcId="{47899775-EDEE-4BF2-A953-7F49E4412514}" destId="{3D6F4E5B-E69E-4F66-BF0B-B240C5918DDC}" srcOrd="3" destOrd="0" presId="urn:microsoft.com/office/officeart/2005/8/layout/hList7"/>
    <dgm:cxn modelId="{935EB8C3-4604-40A5-8982-F5874858169A}" type="presParOf" srcId="{AEE17CDF-409A-4AF3-9241-03C537951BB9}" destId="{AC6D0A24-D45F-4D9B-B480-2F8BD60CCB3A}" srcOrd="1" destOrd="0" presId="urn:microsoft.com/office/officeart/2005/8/layout/hList7"/>
    <dgm:cxn modelId="{2E200FB0-1B17-4E62-8059-E6E71E40A53E}" type="presParOf" srcId="{AEE17CDF-409A-4AF3-9241-03C537951BB9}" destId="{E12A75BC-5C47-4BB5-AA9C-3A560D220919}" srcOrd="2" destOrd="0" presId="urn:microsoft.com/office/officeart/2005/8/layout/hList7"/>
    <dgm:cxn modelId="{50C21883-8345-441A-9A58-405B2427C415}" type="presParOf" srcId="{E12A75BC-5C47-4BB5-AA9C-3A560D220919}" destId="{CF832C05-BEDD-455B-B8CB-EFAB2AC999DF}" srcOrd="0" destOrd="0" presId="urn:microsoft.com/office/officeart/2005/8/layout/hList7"/>
    <dgm:cxn modelId="{DA80631B-2108-4A2F-B7F1-452F48AC4EB3}" type="presParOf" srcId="{E12A75BC-5C47-4BB5-AA9C-3A560D220919}" destId="{520D4C57-54F2-4434-9D85-8451A5E51575}" srcOrd="1" destOrd="0" presId="urn:microsoft.com/office/officeart/2005/8/layout/hList7"/>
    <dgm:cxn modelId="{57B66ABB-0566-4A2D-B4D8-2106D974B003}" type="presParOf" srcId="{E12A75BC-5C47-4BB5-AA9C-3A560D220919}" destId="{F630A04D-F059-4B73-B7EA-1ADE7C0653CE}" srcOrd="2" destOrd="0" presId="urn:microsoft.com/office/officeart/2005/8/layout/hList7"/>
    <dgm:cxn modelId="{1892675D-D5EE-4187-B86A-2B491C650FA2}" type="presParOf" srcId="{E12A75BC-5C47-4BB5-AA9C-3A560D220919}" destId="{6A8A2F34-85EC-493D-9A39-7203418A7F2E}" srcOrd="3" destOrd="0" presId="urn:microsoft.com/office/officeart/2005/8/layout/hList7"/>
    <dgm:cxn modelId="{B9B94F74-3C2E-4E65-B693-AF466C097211}" type="presParOf" srcId="{AEE17CDF-409A-4AF3-9241-03C537951BB9}" destId="{3CE6F084-BBE0-4AC7-9E7B-51E68B45A7D8}" srcOrd="3" destOrd="0" presId="urn:microsoft.com/office/officeart/2005/8/layout/hList7"/>
    <dgm:cxn modelId="{3D07A3EF-A828-487D-AB99-B7E517585BA3}" type="presParOf" srcId="{AEE17CDF-409A-4AF3-9241-03C537951BB9}" destId="{7C10A17C-E476-416A-B4FF-222B564197C8}" srcOrd="4" destOrd="0" presId="urn:microsoft.com/office/officeart/2005/8/layout/hList7"/>
    <dgm:cxn modelId="{3F41907B-E25D-45B8-96AB-4693793A3835}" type="presParOf" srcId="{7C10A17C-E476-416A-B4FF-222B564197C8}" destId="{7B1AEC00-935B-4FA6-ABA8-EB1BF0E521BB}" srcOrd="0" destOrd="0" presId="urn:microsoft.com/office/officeart/2005/8/layout/hList7"/>
    <dgm:cxn modelId="{EBAE8E39-0BFD-4F49-BC6E-924ADD16C8D9}" type="presParOf" srcId="{7C10A17C-E476-416A-B4FF-222B564197C8}" destId="{7049EDD5-172B-429E-ACA9-7D40282AD6FD}" srcOrd="1" destOrd="0" presId="urn:microsoft.com/office/officeart/2005/8/layout/hList7"/>
    <dgm:cxn modelId="{406D5BE2-3E85-4D12-8D46-9F2E2EF4A62C}" type="presParOf" srcId="{7C10A17C-E476-416A-B4FF-222B564197C8}" destId="{1CD52CC4-4EF7-46B7-978F-69FD44ED0B1E}" srcOrd="2" destOrd="0" presId="urn:microsoft.com/office/officeart/2005/8/layout/hList7"/>
    <dgm:cxn modelId="{9620F964-5DEA-427F-B836-84191B62EFAE}" type="presParOf" srcId="{7C10A17C-E476-416A-B4FF-222B564197C8}" destId="{46276F09-59B9-4211-B316-06B4170FE856}" srcOrd="3" destOrd="0" presId="urn:microsoft.com/office/officeart/2005/8/layout/hList7"/>
    <dgm:cxn modelId="{117A9B3F-10F4-42E2-8B66-F5A2A5FA94AB}" type="presParOf" srcId="{AEE17CDF-409A-4AF3-9241-03C537951BB9}" destId="{BBDC7A8D-4033-4D3B-AECC-1894AA2220BA}" srcOrd="5" destOrd="0" presId="urn:microsoft.com/office/officeart/2005/8/layout/hList7"/>
    <dgm:cxn modelId="{60389DDA-CA5D-4726-8DAF-AA130946B275}" type="presParOf" srcId="{AEE17CDF-409A-4AF3-9241-03C537951BB9}" destId="{8679C581-26F0-426B-9643-08811B983776}" srcOrd="6" destOrd="0" presId="urn:microsoft.com/office/officeart/2005/8/layout/hList7"/>
    <dgm:cxn modelId="{C49310E9-72A1-49CD-A751-BF75D151BB91}" type="presParOf" srcId="{8679C581-26F0-426B-9643-08811B983776}" destId="{E22536F7-1F27-49AB-B17B-FF0B82956422}" srcOrd="0" destOrd="0" presId="urn:microsoft.com/office/officeart/2005/8/layout/hList7"/>
    <dgm:cxn modelId="{0F0EE7CA-EF5D-4299-B7D5-F41891ADDF49}" type="presParOf" srcId="{8679C581-26F0-426B-9643-08811B983776}" destId="{2DB00876-4265-4591-BFBA-1CE9A7A5B6CA}" srcOrd="1" destOrd="0" presId="urn:microsoft.com/office/officeart/2005/8/layout/hList7"/>
    <dgm:cxn modelId="{C334DD5F-CCF0-4E05-B54A-FCAE4317CA8E}" type="presParOf" srcId="{8679C581-26F0-426B-9643-08811B983776}" destId="{A0AC3AA4-B95F-41A6-B8B2-4D2DC6AB9458}" srcOrd="2" destOrd="0" presId="urn:microsoft.com/office/officeart/2005/8/layout/hList7"/>
    <dgm:cxn modelId="{FFF972A7-C71A-484F-882A-F1A09EE75704}" type="presParOf" srcId="{8679C581-26F0-426B-9643-08811B983776}" destId="{B2D2915D-C171-4897-862C-A2E75976CA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B7609-005C-4D33-A9FA-A229FC6B7081}">
      <dsp:nvSpPr>
        <dsp:cNvPr id="0" name=""/>
        <dsp:cNvSpPr/>
      </dsp:nvSpPr>
      <dsp:spPr>
        <a:xfrm>
          <a:off x="2098" y="0"/>
          <a:ext cx="2199707" cy="252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Networked-based activities of BEAR universities and research institutions</a:t>
          </a:r>
        </a:p>
      </dsp:txBody>
      <dsp:txXfrm>
        <a:off x="2098" y="1008112"/>
        <a:ext cx="2199707" cy="1008112"/>
      </dsp:txXfrm>
    </dsp:sp>
    <dsp:sp modelId="{3D6F4E5B-E69E-4F66-BF0B-B240C5918DDC}">
      <dsp:nvSpPr>
        <dsp:cNvPr id="0" name=""/>
        <dsp:cNvSpPr/>
      </dsp:nvSpPr>
      <dsp:spPr>
        <a:xfrm>
          <a:off x="682325" y="96875"/>
          <a:ext cx="839253" cy="83925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6016" b="-3929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32C05-BEDD-455B-B8CB-EFAB2AC999DF}">
      <dsp:nvSpPr>
        <dsp:cNvPr id="0" name=""/>
        <dsp:cNvSpPr/>
      </dsp:nvSpPr>
      <dsp:spPr>
        <a:xfrm>
          <a:off x="2267797" y="0"/>
          <a:ext cx="2199707" cy="252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Mission: strengthening academic cooperation in the Barents Region and creating a regional educational space</a:t>
          </a:r>
        </a:p>
      </dsp:txBody>
      <dsp:txXfrm>
        <a:off x="2267797" y="1008112"/>
        <a:ext cx="2199707" cy="1008112"/>
      </dsp:txXfrm>
    </dsp:sp>
    <dsp:sp modelId="{6A8A2F34-85EC-493D-9A39-7203418A7F2E}">
      <dsp:nvSpPr>
        <dsp:cNvPr id="0" name=""/>
        <dsp:cNvSpPr/>
      </dsp:nvSpPr>
      <dsp:spPr>
        <a:xfrm>
          <a:off x="2948024" y="96875"/>
          <a:ext cx="839253" cy="8392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AEC00-935B-4FA6-ABA8-EB1BF0E521BB}">
      <dsp:nvSpPr>
        <dsp:cNvPr id="0" name=""/>
        <dsp:cNvSpPr/>
      </dsp:nvSpPr>
      <dsp:spPr>
        <a:xfrm>
          <a:off x="4549861" y="0"/>
          <a:ext cx="2199707" cy="252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Tool for regional policy  development in the sphere of education and research</a:t>
          </a:r>
        </a:p>
      </dsp:txBody>
      <dsp:txXfrm>
        <a:off x="4549861" y="1008112"/>
        <a:ext cx="2199707" cy="1008112"/>
      </dsp:txXfrm>
    </dsp:sp>
    <dsp:sp modelId="{46276F09-59B9-4211-B316-06B4170FE856}">
      <dsp:nvSpPr>
        <dsp:cNvPr id="0" name=""/>
        <dsp:cNvSpPr/>
      </dsp:nvSpPr>
      <dsp:spPr>
        <a:xfrm>
          <a:off x="5213722" y="96875"/>
          <a:ext cx="839253" cy="83925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16" t="-10537" r="-21284" b="-103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536F7-1F27-49AB-B17B-FF0B82956422}">
      <dsp:nvSpPr>
        <dsp:cNvPr id="0" name=""/>
        <dsp:cNvSpPr/>
      </dsp:nvSpPr>
      <dsp:spPr>
        <a:xfrm>
          <a:off x="6799194" y="0"/>
          <a:ext cx="2199707" cy="252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Providing expertise for regional development through advanced research and educating high-skilled graduates</a:t>
          </a:r>
        </a:p>
      </dsp:txBody>
      <dsp:txXfrm>
        <a:off x="6799194" y="1008112"/>
        <a:ext cx="2199707" cy="1008112"/>
      </dsp:txXfrm>
    </dsp:sp>
    <dsp:sp modelId="{B2D2915D-C171-4897-862C-A2E75976CA55}">
      <dsp:nvSpPr>
        <dsp:cNvPr id="0" name=""/>
        <dsp:cNvSpPr/>
      </dsp:nvSpPr>
      <dsp:spPr>
        <a:xfrm>
          <a:off x="7479421" y="96875"/>
          <a:ext cx="839253" cy="839253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83" t="8707" r="-1317" b="-234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EB7D2-E59D-447B-A4CB-54921F3CE9C4}">
      <dsp:nvSpPr>
        <dsp:cNvPr id="0" name=""/>
        <dsp:cNvSpPr/>
      </dsp:nvSpPr>
      <dsp:spPr>
        <a:xfrm>
          <a:off x="432084" y="2058674"/>
          <a:ext cx="8280920" cy="378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1434579-E5A7-43F0-87A4-3446E7F82DCA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F73C9C-8B23-4552-89CB-A9381B73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BB1-F86E-4367-806A-E38BAB09E70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C611-5CDA-489F-8EE5-9984D41E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099-BD3D-4314-99EB-259929A6A340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5170-8D74-4E9F-A112-02B38C82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0FA6-EBAF-4E8A-B6A7-947552A6D37F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1C84-03BB-4C08-A327-281D9851D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77BB1-F86E-4367-806A-E38BAB09E70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5C611-5CDA-489F-8EE5-9984D41E1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82F78-19FE-443D-8241-70F5F1B604CD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4B353-19AE-45E2-9EEE-932EE9B1B2BC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2BB39-C523-4202-8FA0-8A249D702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8583F-B93B-489A-8586-55041B97A7D5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D5B6A-D945-4ED5-9146-A944DBF654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47925-02C7-4BB3-A8B9-DAA8583D262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1415F-6508-420E-A099-598BC704C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DADFE-D7A4-4D74-BD11-785157655D71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ACEFF-EFAD-49FB-BC4E-8DA2A1B38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F435-3006-405F-B040-EF528AE8E875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EBF2-C5E3-4FB9-9B1F-921EDFF9FA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88991-758F-444B-923B-3DE453E1D0BD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938E2-0006-4201-9DC4-7D892EDCFC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2F78-19FE-443D-8241-70F5F1B604CD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8502-3DF7-4961-99CD-F5BE26E4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D2DD9-A777-4CF9-A29D-B02CDDFDC001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93C2-F00B-4CEE-97F0-A1DC37496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A6099-BD3D-4314-99EB-259929A6A340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5170-8D74-4E9F-A112-02B38C82E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40FA6-EBAF-4E8A-B6A7-947552A6D37F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61C84-03BB-4C08-A327-281D9851D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B353-19AE-45E2-9EEE-932EE9B1B2BC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BB39-C523-4202-8FA0-8A249D702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583F-B93B-489A-8586-55041B97A7D5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5B6A-D945-4ED5-9146-A944DBF65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7925-02C7-4BB3-A8B9-DAA8583D262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415F-6508-420E-A099-598BC704C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ADFE-D7A4-4D74-BD11-785157655D71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CEFF-EFAD-49FB-BC4E-8DA2A1B38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F435-3006-405F-B040-EF528AE8E875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EBF2-C5E3-4FB9-9B1F-921EDFF9F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8991-758F-444B-923B-3DE453E1D0BD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38E2-0006-4201-9DC4-7D892EDC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DD9-A777-4CF9-A29D-B02CDDFDC001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3C2-F00B-4CEE-97F0-A1DC37496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C9AEF2-6F41-479C-ABF0-12FEF45B23A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A755D-6AF3-4B08-A60A-D6C34CD6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0C9AEF2-6F41-479C-ABF0-12FEF45B23A9}" type="datetime1">
              <a:rPr lang="ru-RU" smtClean="0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EA755D-6AF3-4B08-A60A-D6C34CD60C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hyperlink" Target="http://www.beac.st/en/Working-Groups/Joint-Working-Groups/Education-and-Resear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narfu.ru/upload/iblock/2c0/DSC05471_normal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042988" y="1916113"/>
            <a:ext cx="7199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13581"/>
                </a:solidFill>
                <a:latin typeface="Arial" charset="0"/>
              </a:rPr>
              <a:t/>
            </a:r>
            <a:br>
              <a:rPr lang="en-US" sz="2800" b="1">
                <a:solidFill>
                  <a:srgbClr val="013581"/>
                </a:solidFill>
                <a:latin typeface="Arial" charset="0"/>
              </a:rPr>
            </a:br>
            <a:endParaRPr lang="en-US" sz="2800">
              <a:solidFill>
                <a:srgbClr val="013581"/>
              </a:solidFill>
              <a:latin typeface="Arial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7544" y="1916114"/>
            <a:ext cx="8229600" cy="33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Barents Cooperation </a:t>
            </a:r>
            <a:endParaRPr lang="en-US" sz="36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Science and </a:t>
            </a:r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endParaRPr lang="en-US" sz="2000" b="1" i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295" y="5678970"/>
            <a:ext cx="5296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Alexey Ivanov</a:t>
            </a:r>
          </a:p>
          <a:p>
            <a:r>
              <a:rPr lang="en-US" sz="16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Foreign Affairs of the Russian Federation</a:t>
            </a:r>
            <a:r>
              <a:rPr lang="en-US" sz="16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Unit for Regional Cooperation</a:t>
            </a:r>
          </a:p>
        </p:txBody>
      </p:sp>
      <p:pic>
        <p:nvPicPr>
          <p:cNvPr id="8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00" y="216580"/>
            <a:ext cx="3600000" cy="21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3pPr>
            <a:lvl4pPr eaLnBrk="0"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.guseva\Desktop\Study catalog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72" y="260648"/>
            <a:ext cx="5991624" cy="64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81" y="3716660"/>
            <a:ext cx="2917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opportunities: </a:t>
            </a: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by country/ university/ disciplines/ </a:t>
            </a: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study/ academic level</a:t>
            </a:r>
            <a:endParaRPr lang="ru-RU" sz="20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078" y="3094623"/>
            <a:ext cx="3100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http://education.uarctic.org/studies/</a:t>
            </a:r>
            <a:endParaRPr lang="ru-RU" sz="16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9451" y="2093845"/>
            <a:ext cx="2786670" cy="11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Catalogue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 descr="C:\Users\s.guseva\Desktop\Работа\информация о UArctic\logo_uarctic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85" y="855663"/>
            <a:ext cx="1238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3551560"/>
            <a:ext cx="286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infrastructures:</a:t>
            </a:r>
            <a:br>
              <a:rPr 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country/ </a:t>
            </a:r>
            <a:r>
              <a:rPr lang="en-US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institution/ type</a:t>
            </a:r>
            <a:r>
              <a:rPr lang="en-US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disciplines</a:t>
            </a:r>
            <a:endParaRPr lang="ru-RU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8522" y="2967623"/>
            <a:ext cx="3191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://research.uarctic.org/resources/</a:t>
            </a:r>
            <a:br>
              <a:rPr lang="en-US" sz="1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research-infrastructure-catalogue</a:t>
            </a:r>
            <a:r>
              <a:rPr lang="en-US" sz="16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6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s.guseva\Desktop\Работа\информация о UArctic\logo_uarctic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85" y="855663"/>
            <a:ext cx="1238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5951" y="1790700"/>
            <a:ext cx="278667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Infrastructure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Catalogue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s.guseva\Desktop\Research Infrastructure Catalog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16" y="188640"/>
            <a:ext cx="6156325" cy="64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6" y="4449489"/>
            <a:ext cx="2189417" cy="2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98599" y="155357"/>
            <a:ext cx="7906340" cy="8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Barents </a:t>
            </a:r>
            <a:r>
              <a:rPr lang="en-US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HEIs in Arctic Research</a:t>
            </a:r>
            <a:endParaRPr lang="ru-RU" sz="3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70538"/>
              </p:ext>
            </p:extLst>
          </p:nvPr>
        </p:nvGraphicFramePr>
        <p:xfrm>
          <a:off x="395537" y="1196752"/>
          <a:ext cx="8352927" cy="5257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5390"/>
                <a:gridCol w="4125089"/>
                <a:gridCol w="288032"/>
                <a:gridCol w="3744416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Thematic </a:t>
                      </a:r>
                      <a:r>
                        <a:rPr lang="en-US" sz="1200" b="1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networks</a:t>
                      </a:r>
                      <a:endParaRPr lang="ru-RU" sz="1200" b="1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Thematic networks</a:t>
                      </a:r>
                      <a:endParaRPr lang="ru-RU" sz="1200" b="1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Training and Education for Sustainable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of</a:t>
                      </a:r>
                      <a:r>
                        <a:rPr lang="en-US" sz="1200" baseline="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(NETESDA) 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Nursing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in New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UArctic World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Ensemble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Impact Assessment of Industry Contaminated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Areas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Fisheries and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Aquaculture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Sustainable Arts and Design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Engineering 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Hazards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Communicating Arctic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in the Arctic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Commercialization of Science and Technology for the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Media and Media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Geopolitics and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Food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and Regional Development in the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Managing Small and Medium Sized Enterprises in the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Extractive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Industries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Geology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Well-being in the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Verdde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Arctic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Council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 Education for Social Justice and Diversity in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 ice, climate and land dynamics  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 Telecommunications and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Education and </a:t>
                      </a:r>
                      <a:r>
                        <a:rPr lang="en-US" sz="1200" dirty="0" smtClean="0">
                          <a:solidFill>
                            <a:srgbClr val="17375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e-Learning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992" marR="19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40444697"/>
              </p:ext>
            </p:extLst>
          </p:nvPr>
        </p:nvGraphicFramePr>
        <p:xfrm>
          <a:off x="4932040" y="3501008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194712" y="1197581"/>
            <a:ext cx="877148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cutting-edge knowledge and multidisciplinary research 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assessment,  analysis of northern ecosystem dynamics;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and effects of changes in climate and environment;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in sub-arctic ecosystems under conditions of climate change;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and renewable energy production, black-carbon emissions;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Permafrost studies;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environmental and climatic factors on human body functions;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peoples’ competence, the challenges indigenous peoples face due to climate change, and how traditional knowledge can contribute to development;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to changing environmental, economic, social and cultural circumstances in order to promote a sustainable future;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basis for sustainable management of ecosystems;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marine system ecology;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prevention and response;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monitoring and remote sensing</a:t>
            </a:r>
            <a:endParaRPr lang="ru-RU" sz="2000" dirty="0">
              <a:solidFill>
                <a:srgbClr val="17375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4712" y="289500"/>
            <a:ext cx="70603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Action Plan on Climate Change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5020" y="781943"/>
            <a:ext cx="575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Barents HEIs Expertise Related to Climate Change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642" y="1212605"/>
            <a:ext cx="86328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– WGE / CPESC project</a:t>
            </a:r>
            <a:r>
              <a:rPr lang="en-US" sz="2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(funded by Swedish Environmental Agency)</a:t>
            </a:r>
            <a:endParaRPr lang="en-US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clean 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methodology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 standards to be included into education</a:t>
            </a:r>
          </a:p>
          <a:p>
            <a:endParaRPr lang="en-US" sz="8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Coordinators: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Moscow Center for Clean Production, </a:t>
            </a:r>
            <a:r>
              <a:rPr lang="en-US" sz="2000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NArFU</a:t>
            </a:r>
            <a:endParaRPr lang="en-US" sz="20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NArFU, Murmansk State Technical University, </a:t>
            </a:r>
            <a:b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Syktyvkar Forestry Institute</a:t>
            </a:r>
          </a:p>
          <a:p>
            <a:endParaRPr lang="en-US" sz="10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2013-2014: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workshops Arkhangelsk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Syktyvkar, Murmansk</a:t>
            </a: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2014: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educational courses 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CPESC (e.g. </a:t>
            </a:r>
            <a:r>
              <a:rPr lang="en-US" sz="2000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NArFU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“Ecology and Land Use”, “Heat Power Engineering and Heat Technology”)</a:t>
            </a:r>
            <a:endParaRPr lang="en-US" sz="2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2014-2015: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“Methodology of clean production” (</a:t>
            </a:r>
            <a:r>
              <a:rPr lang="en-US" sz="2000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NArFU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MSTU, SFI, Karelian 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 of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Commerce)</a:t>
            </a: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 of the project outcomes at WGE meeting, Arkhangelsk)</a:t>
            </a: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2016: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stage planning (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Development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 2020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CPESC in specific sectors)</a:t>
            </a:r>
            <a:endParaRPr lang="en-US" sz="2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189030"/>
            <a:ext cx="1587500" cy="20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75436"/>
            <a:ext cx="8147315" cy="75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Inter-acting with BEAC WGs</a:t>
            </a:r>
          </a:p>
        </p:txBody>
      </p:sp>
    </p:spTree>
    <p:extLst>
      <p:ext uri="{BB962C8B-B14F-4D97-AF65-F5344CB8AC3E}">
        <p14:creationId xmlns:p14="http://schemas.microsoft.com/office/powerpoint/2010/main" val="3649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226236"/>
            <a:ext cx="8147315" cy="75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Inter-acting with BEAC WGs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642" y="1212605"/>
            <a:ext cx="8632846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</a:t>
            </a:r>
            <a:r>
              <a:rPr lang="en-US" sz="2200" b="1" u="sng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u="sng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JWGY project</a:t>
            </a:r>
            <a:r>
              <a:rPr lang="en-US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(funded by </a:t>
            </a:r>
            <a:r>
              <a:rPr lang="en-US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RF Ministry of Education and Research/Youth Federal Agency “ROSMOLODYEZH”, Norwegian Barents </a:t>
            </a:r>
            <a:r>
              <a:rPr lang="en-US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Secretariat / BRYC)</a:t>
            </a:r>
          </a:p>
          <a:p>
            <a:endParaRPr lang="en-US" sz="900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“Russian North – the Solovetsky Islands”</a:t>
            </a:r>
          </a:p>
          <a:p>
            <a:endParaRPr lang="en-US" sz="9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en-US" sz="2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Aug. 28 – Sept. 2, 2015, Arkhangelsk</a:t>
            </a:r>
            <a:endParaRPr lang="en-US" sz="20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youth cooperation in the </a:t>
            </a:r>
            <a:r>
              <a:rPr lang="en-US" sz="2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Barents</a:t>
            </a:r>
            <a:br>
              <a:rPr lang="en-US" sz="2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study culture and history of the Russian North</a:t>
            </a:r>
          </a:p>
          <a:p>
            <a:endParaRPr lang="en-US" sz="9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</a:t>
            </a:r>
            <a:r>
              <a:rPr lang="en-US" sz="2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members of  BRYC</a:t>
            </a:r>
          </a:p>
          <a:p>
            <a:endParaRPr lang="en-US" sz="105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results: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Solovetsky 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“Russian North – Solovetsky Islands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round-table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“Best Practices of Barents Youth Governance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visits to the Youth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Arkhangelsk 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in the </a:t>
            </a:r>
            <a:r>
              <a:rPr lang="en-US" sz="1700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ceremony of the academic year </a:t>
            </a:r>
            <a:r>
              <a:rPr lang="en-US" sz="1700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endParaRPr lang="en-US" sz="1700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G:\#2551\Протокол\Отчеты\Студобъединения_2015\Русский Север-Соловецкие острова\фото\20150901_proect_russever_solov_ostrova_3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11" y="2994020"/>
            <a:ext cx="2392577" cy="15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#2551\Протокол\Отчеты\Студобъединения_2015\Русский Север-Соловецкие острова\фото\bear_03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11" y="4709166"/>
            <a:ext cx="2369555" cy="15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036872" y="260649"/>
            <a:ext cx="6649928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3rd International Belomorsky Students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Forum”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Barents Bird Festival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W:\Department_of_International_Cooperation\EVENTS\Events 2015\Беломорский форум\фото\bsf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3118958"/>
            <a:ext cx="2282425" cy="15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W:\Department_of_International_Cooperation\EVENTS\Events 2015\Беломорский форум\фото\bsf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" y="4851876"/>
            <a:ext cx="2306108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cs631625.vk.me/v631625231/48d/bqv_Dm3usi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" y="1433736"/>
            <a:ext cx="2306108" cy="15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02384" y="1395636"/>
            <a:ext cx="62041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Discussion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Cooperation in the Barents Region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 of Success and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300 participants from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and 14 Russian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of the BEAR)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Education Exhibition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Barents EDU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promotion of Barents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study destination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lectures for students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to participate in exchange programs within the Barents region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Model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</a:p>
        </p:txBody>
      </p:sp>
      <p:pic>
        <p:nvPicPr>
          <p:cNvPr id="12" name="Picture 9" descr="http://cs631625.vk.me/v631625231/365/S3g4LVLVJn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6164" b="5023"/>
          <a:stretch/>
        </p:blipFill>
        <p:spPr bwMode="auto">
          <a:xfrm>
            <a:off x="6451716" y="4788376"/>
            <a:ext cx="2622083" cy="18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5622" y="4851876"/>
            <a:ext cx="3956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idea: support youth cooperation, promote the Barents Region as a successful model of cross-border cooperation and attractive destination for studies and life, inform about RF BEAC Chairmanship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88136"/>
            <a:ext cx="8147315" cy="75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Tasks </a:t>
            </a:r>
            <a:r>
              <a:rPr lang="en-US" sz="4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 – 2017</a:t>
            </a:r>
            <a:endParaRPr lang="en-US" sz="4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46073"/>
            <a:ext cx="84021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membership / Rotation of chairmanship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Barents Transportation Plan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of the Action </a:t>
            </a:r>
            <a:r>
              <a:rPr lang="en-US" sz="26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on Research and </a:t>
            </a: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</a:t>
            </a:r>
            <a:r>
              <a:rPr lang="en-US" sz="26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arents Region as an attractive study destination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Studies Summer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applications to Kolarctic CBC Programme 2016-2020</a:t>
            </a:r>
          </a:p>
        </p:txBody>
      </p:sp>
    </p:spTree>
    <p:extLst>
      <p:ext uri="{BB962C8B-B14F-4D97-AF65-F5344CB8AC3E}">
        <p14:creationId xmlns:p14="http://schemas.microsoft.com/office/powerpoint/2010/main" val="3649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12900" y="1095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Prospects and challenges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cooperation in the BEAR will benefit from scientific cooperation agreement in the Arctic (AC SCTF)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Academic cooperation in the BEAR: support for mobility (undergraduate, graduate, research, internships, indigenous students)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Regional development: what kind of expertise Barents universities can provide and what kind of resources are needed?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8494" y="362143"/>
            <a:ext cx="7848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ubTitle" idx="4294967295"/>
          </p:nvPr>
        </p:nvSpPr>
        <p:spPr bwMode="auto">
          <a:xfrm>
            <a:off x="0" y="1457325"/>
            <a:ext cx="9001125" cy="511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marL="45720" indent="0" algn="ctr">
              <a:buNone/>
            </a:pPr>
            <a:r>
              <a:rPr lang="en-US" altLang="ru-RU" sz="1300" b="1" i="1" dirty="0" smtClean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r>
              <a:rPr lang="en-US" altLang="ru-RU" sz="1300" b="1" i="1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Foreign Affairs of the Russian </a:t>
            </a:r>
            <a:r>
              <a:rPr lang="en-US" altLang="ru-RU" sz="1300" b="1" i="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European Department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</a:t>
            </a:r>
            <a:r>
              <a:rPr lang="en-US" altLang="ru-RU" sz="1300" b="1" i="1" dirty="0" err="1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Petrovich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Director, Chairman of the Committee of Senior Officials of the BEAC (spetrovich@mid.ru)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+7 499 244 2697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 + 7 499 244 1797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Alexey Ivanov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Unit for Regional Cooperation (aivanov@mid.ru)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+7 499 244 1572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 + 7 499 244 1797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 </a:t>
            </a:r>
            <a:r>
              <a:rPr lang="en-US" altLang="ru-RU" sz="1300" b="1" i="1" dirty="0" err="1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Tarysheva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Secretary of Unit for Regional Cooperation (itarysheva@mid.ru)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+7 499 244 3096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 </a:t>
            </a:r>
            <a:r>
              <a:rPr lang="en-US" altLang="ru-RU" sz="1300" b="1" i="1" dirty="0" err="1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Maslikhina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Secretary-Referent of 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for Regional Cooperation </a:t>
            </a:r>
            <a:r>
              <a:rPr lang="en-US" altLang="ru-RU" sz="1300" b="1" i="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(aimaslikhina@mid.ru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+7 499 244 </a:t>
            </a:r>
            <a:r>
              <a:rPr lang="en-US" altLang="ru-RU" sz="1300" b="1" i="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3096</a:t>
            </a: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www.http://en.beac-russia.com/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Facebook: Russian Chairmanship of the BEAC</a:t>
            </a:r>
            <a:b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300" b="1" i="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US" altLang="ru-RU" sz="1300" b="1" i="1" dirty="0" err="1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Russia_in_BEAC</a:t>
            </a:r>
            <a:endParaRPr lang="en-US" altLang="ru-RU" sz="1300" b="1" i="1" dirty="0">
              <a:solidFill>
                <a:srgbClr val="3465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433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s.pirogova\AppData\Local\Microsoft\Windows\Temporary Internet Files\Content.Outlook\RE8SWMQH\карта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694672"/>
            <a:ext cx="4259639" cy="29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40610174"/>
              </p:ext>
            </p:extLst>
          </p:nvPr>
        </p:nvGraphicFramePr>
        <p:xfrm>
          <a:off x="35496" y="1120552"/>
          <a:ext cx="9001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14300" y="3694672"/>
            <a:ext cx="4455318" cy="3023628"/>
            <a:chOff x="2098" y="0"/>
            <a:chExt cx="2199707" cy="252027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098" y="0"/>
              <a:ext cx="2199707" cy="2520279"/>
            </a:xfrm>
            <a:prstGeom prst="roundRect">
              <a:avLst>
                <a:gd name="adj" fmla="val 10000"/>
              </a:avLst>
            </a:prstGeom>
            <a:ln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098" y="1008111"/>
              <a:ext cx="2199707" cy="1008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Mission: strengthening academic cooperation in the Barents Region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92100" y="3886200"/>
            <a:ext cx="424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Established 1993</a:t>
            </a:r>
          </a:p>
          <a:p>
            <a:endParaRPr lang="en-US" b="1" dirty="0" smtClean="0">
              <a:solidFill>
                <a:srgbClr val="17375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2011-2013</a:t>
            </a:r>
            <a:r>
              <a:rPr lang="ru-RU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Co-chaired NArFU, University of </a:t>
            </a:r>
            <a:r>
              <a:rPr lang="nb-NO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Tromsø</a:t>
            </a:r>
            <a:endParaRPr lang="ru-RU" sz="2400" dirty="0">
              <a:solidFill>
                <a:srgbClr val="17375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17375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2014-2015</a:t>
            </a:r>
            <a:r>
              <a:rPr lang="ru-RU" sz="24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Co-chaired</a:t>
            </a:r>
            <a:r>
              <a:rPr lang="ru-RU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NArFU,  </a:t>
            </a:r>
            <a:r>
              <a:rPr lang="en-US" sz="2400" dirty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Lapland </a:t>
            </a:r>
            <a:r>
              <a:rPr lang="en-US" sz="2400" dirty="0" smtClean="0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University</a:t>
            </a:r>
            <a:endParaRPr lang="ru-RU" sz="2400" dirty="0">
              <a:solidFill>
                <a:srgbClr val="17375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4641" y="88901"/>
            <a:ext cx="7099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Working </a:t>
            </a:r>
            <a:r>
              <a:rPr lang="en-US" sz="3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on Education</a:t>
            </a:r>
          </a:p>
          <a:p>
            <a:pPr algn="ctr" eaLnBrk="0" hangingPunct="0">
              <a:defRPr/>
            </a:pPr>
            <a:r>
              <a:rPr lang="en-US" sz="3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</a:t>
            </a:r>
            <a:endParaRPr lang="ru-RU" sz="30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889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05000" y="76201"/>
            <a:ext cx="631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2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JWGER members</a:t>
            </a:r>
            <a:endParaRPr lang="ru-RU" sz="4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64308"/>
              </p:ext>
            </p:extLst>
          </p:nvPr>
        </p:nvGraphicFramePr>
        <p:xfrm>
          <a:off x="317500" y="1343734"/>
          <a:ext cx="8648700" cy="51709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648700"/>
              </a:tblGrid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Northern (Arctic) Federal University, Arkhangelsk,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Russia (Chair)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5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Lapland University, </a:t>
                      </a: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Rovaniemi,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Finland (Co-Chair)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Nord University, </a:t>
                      </a:r>
                      <a:r>
                        <a:rPr lang="en-US" sz="1800" b="0" kern="1200" dirty="0" err="1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Bodø</a:t>
                      </a: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Norway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University of Tromsø - the </a:t>
                      </a: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Arctic University of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Kajaani University of Applied Sciences, Kajaani, Finland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45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Murmansk State Technical University,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29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Northern State Medical University, Arkhangelsk, Russia 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Ukhta State Technical University,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Syktyvkar Forest Institute,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Komi Republic,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International Institute of Business Education (MIBO), Murmansk region,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Kola Science Center of Russian Academy of Sciences, Apatity, Murmansk region,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Petrozavodsk State University, Petrozavodsk,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The Komi Republican Academy of State Service and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Administration, Russia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Syktyvkar State </a:t>
                      </a:r>
                      <a:r>
                        <a:rPr lang="en-US" sz="1800" b="0" kern="1200" dirty="0" smtClean="0">
                          <a:solidFill>
                            <a:srgbClr val="17375E"/>
                          </a:solidFill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ru-RU" sz="1800" b="0" kern="1200" dirty="0">
                        <a:solidFill>
                          <a:srgbClr val="17375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9" marR="57099" marT="0" marB="0"/>
                </a:tc>
              </a:tr>
            </a:tbl>
          </a:graphicData>
        </a:graphic>
      </p:graphicFrame>
      <p:pic>
        <p:nvPicPr>
          <p:cNvPr id="12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16" y="1383060"/>
            <a:ext cx="6516216" cy="466995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442896" y="116631"/>
            <a:ext cx="6205804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JWGER </a:t>
            </a:r>
            <a:r>
              <a:rPr lang="en-US" sz="42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Web-page </a:t>
            </a:r>
            <a:endParaRPr lang="en-US" sz="4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http://www.beac.st/en/Working-Groups/Joint-Working-Groups/Education-and-Research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l.zarubina\AppData\Local\Microsoft\Windows\Temporary Internet Files\Content.Outlook\3PVP7EJE\Cover_suplementary-issue_for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" y="4149774"/>
            <a:ext cx="1944216" cy="2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36" y="3628119"/>
            <a:ext cx="4849551" cy="30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457200" y="1356432"/>
            <a:ext cx="8483600" cy="53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education and research as the tools for regional and economic development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Consolidate efforts for research-based education and interdisciplinary dialogue in fundamental and applied research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the quality of education and training in the region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joint academic programs and training courses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e-learning as an effective instrument  of  academic interaction among the actors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academic mobility programs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debating arenas (BEAR forums on education and research)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establishing and functioning educational consortia and networks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partnership with other actors of the Barents cooperation, incl. regional authorities, industries, NGOs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the experience and disseminate information about  successful international projects in the field of education and research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30525" y="69850"/>
            <a:ext cx="7956376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JWGER Mandate </a:t>
            </a:r>
            <a:r>
              <a:rPr lang="en-US" sz="3200" b="1" i="1" dirty="0">
                <a:solidFill>
                  <a:srgbClr val="17375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(adopted 2009)</a:t>
            </a:r>
          </a:p>
        </p:txBody>
      </p:sp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48272" y="189517"/>
            <a:ext cx="6500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JWGER Priorities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Action Plan 2013-2015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469901" y="1434567"/>
            <a:ext cx="8278811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1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JWGER membership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streamlining the strategy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new challenges and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pPr marL="0" indent="0">
              <a:buFontTx/>
              <a:buNone/>
              <a:defRPr/>
            </a:pP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regional strategies (climate change, transportation)</a:t>
            </a:r>
          </a:p>
          <a:p>
            <a:pPr marL="0" indent="0">
              <a:buFontTx/>
              <a:buNone/>
              <a:defRPr/>
            </a:pP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3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Interacting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cooperation with other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WGs</a:t>
            </a:r>
          </a:p>
          <a:p>
            <a:pPr marL="0" indent="0">
              <a:buFontTx/>
              <a:buNone/>
              <a:defRPr/>
            </a:pP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4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academic cooperation and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Barents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200" b="1" i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5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Mapping out synergy with networks in the North (EU ND partnerships, UArctic, AC WGs and TFs)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17060" y="213118"/>
            <a:ext cx="7906340" cy="8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 </a:t>
            </a:r>
            <a:r>
              <a:rPr lang="en-US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collaboration in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E&amp;R</a:t>
            </a:r>
            <a:endParaRPr lang="ru-RU" sz="3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025" y="1124744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Kirkenes Declaration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staff 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(PhD Barents School)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Recruiting to public and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of national HE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education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research-based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regions and smart specialization</a:t>
            </a:r>
          </a:p>
          <a:p>
            <a:pPr marL="285750" indent="-285750">
              <a:buFontTx/>
              <a:buChar char="-"/>
            </a:pPr>
            <a:endParaRPr lang="en-US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2012, NArFU: International Conference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“Cooperation in BEAR in the Field of Education and Research as a Resource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Development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 2012,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Petersburg /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2013, Brussels: Workshops: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“Barents Research and Innovation: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 within Horizon 2020”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2009-2014: Joint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Kolarctic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ENPI CBC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2009-2014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В Санкт-Петербурге на базе Генерального Консульства Швеции прошел семинар «Исследования и инновации в Баренцевом регионе»">
            <a:hlinkClick r:id="rId3" tooltip="&lt;a href=&quot;/upload/iblock/2c0/DSC05471.JPG&quot;&gt;Ссылка для скачивания (1067x800)&lt;/a&g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00" y="1281200"/>
            <a:ext cx="1440000" cy="93456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10" descr="IMG_3089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" y="5539039"/>
            <a:ext cx="1440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278130"/>
            <a:ext cx="1440000" cy="107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IMG_34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" y="4506500"/>
            <a:ext cx="1440000" cy="9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фотография (3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0" y="3414780"/>
            <a:ext cx="1440000" cy="10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712" y="1154459"/>
            <a:ext cx="87587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29, 2012 – NArFU, Arkhangelsk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Brussels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NArFU, Arkhangelsk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4, 2015 –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 University, </a:t>
            </a:r>
            <a:r>
              <a:rPr lang="en-US" sz="1600" dirty="0" err="1">
                <a:solidFill>
                  <a:srgbClr val="1737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Bodø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2016, Arkhangelsk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project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(April – August, 2015):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“Internationalization of Higher Education as a Resource of the Barents Region Development”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NArFU)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in education 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internationalization of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“Internationalizing Higher Education: Barents Region and Beyond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project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(Summer 2016: 2 workshops)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 Communication Development Project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Partners: IBS,  NArFU, Syktyvkar SU, Lapland University,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Kainuu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JWGER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Finnish Chairmanship Communique on BEAC Chairmanship Results (2013-2015)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Chairmanship Programme 2015-2017 </a:t>
            </a:r>
          </a:p>
        </p:txBody>
      </p:sp>
      <p:pic>
        <p:nvPicPr>
          <p:cNvPr id="7" name="Picture 2" descr="C:\Users\m.shabasheva\Documents\ALL PROJECTS\1 НБС\REPORT\JWGY UiN 0615 foto Per Jarl 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464" y="1268759"/>
            <a:ext cx="2840313" cy="189354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73199" y="91857"/>
            <a:ext cx="7906340" cy="8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 communication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E&amp;R</a:t>
            </a:r>
            <a:endParaRPr lang="ru-RU" sz="3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12" y="50800"/>
            <a:ext cx="1316587" cy="177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l.syuzyukina\Pictures\Logos\BEAR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2" y="165101"/>
            <a:ext cx="1800000" cy="1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32124" y="124090"/>
            <a:ext cx="7762676" cy="8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Prioritize academic collaboration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59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HEIs internationalization and creating a regional educational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staff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exchanges: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Barents PhD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(UiT, </a:t>
            </a:r>
            <a:r>
              <a:rPr lang="nb-NO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Umeå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Oulu, NArFU)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Umeå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Abisko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Sweden) (Aug., 2015)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oint educational programs (tourism, environmental risks, ICT in medicine, health care, circumpolar studies, social work, inclusive education)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Barents HEIs in Intergovernmental Working Groups 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(Russian-Norwegian, Russian-Finnish)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business and industries (NRCC – Young Entrepreneurs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" y="4483077"/>
            <a:ext cx="2800820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6" y="4494629"/>
            <a:ext cx="2833847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2013MolPredpr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08" y="4494629"/>
            <a:ext cx="2544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o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icrosoft Tai Le"/>
        <a:ea typeface=""/>
        <a:cs typeface=""/>
      </a:majorFont>
      <a:minorFont>
        <a:latin typeface="Microsoft Tai 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1342</Words>
  <Application>Microsoft Office PowerPoint</Application>
  <PresentationFormat>Экран (4:3)</PresentationFormat>
  <Paragraphs>254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Bodo presentation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Emelyanova Anastasia Sergeevna</dc:creator>
  <cp:lastModifiedBy>MID</cp:lastModifiedBy>
  <cp:revision>799</cp:revision>
  <cp:lastPrinted>2013-03-15T07:37:33Z</cp:lastPrinted>
  <dcterms:created xsi:type="dcterms:W3CDTF">2013-03-11T09:06:49Z</dcterms:created>
  <dcterms:modified xsi:type="dcterms:W3CDTF">2017-02-01T10:52:42Z</dcterms:modified>
</cp:coreProperties>
</file>